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1" r:id="rId15"/>
    <p:sldId id="280" r:id="rId16"/>
    <p:sldId id="267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15" autoAdjust="0"/>
  </p:normalViewPr>
  <p:slideViewPr>
    <p:cSldViewPr>
      <p:cViewPr varScale="1">
        <p:scale>
          <a:sx n="59" d="100"/>
          <a:sy n="5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C78B2-04BA-4DDA-A5EE-057171258E97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92CE8-DBC6-4E6B-91B6-DD343547988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2DE6F-FB3E-47A6-BD19-C01AE1CCD1B4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7E67C-2DCF-4332-8A7E-643229660F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7E67C-2DCF-4332-8A7E-643229660F65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72F97-63A0-45AA-B5B1-1A521870A582}" type="datetimeFigureOut">
              <a:rPr lang="pt-BR" smtClean="0"/>
              <a:pPr/>
              <a:t>17/10/2015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AA89D-C4B4-49B3-8E67-E2A4F85E3D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6000" dirty="0" smtClean="0"/>
              <a:t>Lei nº 8.666/93 e as diretrizes da LC nº 147/14.</a:t>
            </a:r>
            <a:endParaRPr lang="pt-BR" sz="6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835696" y="4509120"/>
            <a:ext cx="647625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800" u="sng" dirty="0" smtClean="0">
                <a:latin typeface="+mj-lt"/>
                <a:ea typeface="+mj-ea"/>
                <a:cs typeface="+mj-cs"/>
              </a:rPr>
              <a:t>LC nº 123/06, Decreto nº </a:t>
            </a:r>
            <a:r>
              <a:rPr lang="pt-BR" sz="2800" u="sng" strike="sngStrike" dirty="0" smtClean="0">
                <a:latin typeface="+mj-lt"/>
                <a:ea typeface="+mj-ea"/>
                <a:cs typeface="+mj-cs"/>
              </a:rPr>
              <a:t>6.204/07</a:t>
            </a:r>
            <a:r>
              <a:rPr lang="pt-BR" sz="2800" u="sng" dirty="0" smtClean="0">
                <a:latin typeface="+mj-lt"/>
                <a:ea typeface="+mj-ea"/>
                <a:cs typeface="+mj-cs"/>
              </a:rPr>
              <a:t> 8.538/15 (06/10/15): </a:t>
            </a:r>
            <a:r>
              <a:rPr lang="pt-BR" sz="2600" u="sng" dirty="0" smtClean="0">
                <a:latin typeface="+mj-lt"/>
                <a:ea typeface="+mj-ea"/>
                <a:cs typeface="+mj-cs"/>
              </a:rPr>
              <a:t>desenvolvimento econômico e social municipal e regional, ampliação das políticas públicas e incentivo à inovação tecnológica;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endParaRPr lang="pt-BR" sz="2600" u="sng" dirty="0" smtClean="0">
              <a:latin typeface="+mj-lt"/>
              <a:ea typeface="+mj-ea"/>
              <a:cs typeface="+mj-cs"/>
            </a:endParaRP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800" u="sng" dirty="0" smtClean="0">
                <a:latin typeface="+mj-lt"/>
                <a:ea typeface="+mj-ea"/>
                <a:cs typeface="+mj-cs"/>
              </a:rPr>
              <a:t>LC nº 147/14.</a:t>
            </a: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768752" cy="2376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300" dirty="0" smtClean="0"/>
              <a:t>Tratamento diferenciado e favorecido. Microempresas e empresas de pequeno porte, inclusive cooperativas (Lei nº 11.488/07, art. 34).</a:t>
            </a:r>
            <a:endParaRPr kumimoji="0" lang="pt-BR" sz="3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835696" y="4581128"/>
            <a:ext cx="6476256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-</a:t>
            </a:r>
            <a:r>
              <a:rPr lang="pt-BR" sz="2500" dirty="0" err="1" smtClean="0">
                <a:latin typeface="+mj-lt"/>
                <a:ea typeface="+mj-ea"/>
                <a:cs typeface="+mj-cs"/>
              </a:rPr>
              <a:t>art</a:t>
            </a:r>
            <a:r>
              <a:rPr lang="pt-BR" sz="2500" dirty="0" smtClean="0">
                <a:latin typeface="+mj-lt"/>
                <a:ea typeface="+mj-ea"/>
                <a:cs typeface="+mj-cs"/>
              </a:rPr>
              <a:t>. 43, §1º;</a:t>
            </a:r>
          </a:p>
          <a:p>
            <a:pPr lvl="0" algn="just">
              <a:spcBef>
                <a:spcPct val="0"/>
              </a:spcBef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- art. 46, parágrafo único;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art. 47;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art. 48;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art.49.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768752" cy="2376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500" dirty="0" smtClean="0">
                <a:latin typeface="Calibri" pitchFamily="34" charset="0"/>
              </a:rPr>
              <a:t>Tratamento diferenciado e favorecido/simplificado. ME e EPP. LC nº 147/14. Alterações na LC 123/06 (mais relevantes):</a:t>
            </a:r>
            <a:endParaRPr kumimoji="0" lang="pt-BR" sz="3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4077072"/>
            <a:ext cx="6476256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-</a:t>
            </a:r>
            <a:r>
              <a:rPr lang="pt-BR" sz="2500" dirty="0" err="1" smtClean="0">
                <a:latin typeface="+mj-lt"/>
                <a:ea typeface="+mj-ea"/>
                <a:cs typeface="+mj-cs"/>
              </a:rPr>
              <a:t>art</a:t>
            </a:r>
            <a:r>
              <a:rPr lang="pt-BR" sz="2500" dirty="0" smtClean="0">
                <a:latin typeface="+mj-lt"/>
                <a:ea typeface="+mj-ea"/>
                <a:cs typeface="+mj-cs"/>
              </a:rPr>
              <a:t>. 3º;</a:t>
            </a:r>
          </a:p>
          <a:p>
            <a:pPr lvl="0" algn="just">
              <a:spcBef>
                <a:spcPct val="0"/>
              </a:spcBef>
              <a:defRPr/>
            </a:pPr>
            <a:r>
              <a:rPr lang="pt-BR" sz="2500" dirty="0" smtClean="0">
                <a:latin typeface="+mj-lt"/>
                <a:ea typeface="+mj-ea"/>
                <a:cs typeface="+mj-cs"/>
              </a:rPr>
              <a:t>-</a:t>
            </a:r>
            <a:r>
              <a:rPr lang="pt-BR" sz="2500" dirty="0" err="1" smtClean="0">
                <a:latin typeface="+mj-lt"/>
                <a:ea typeface="+mj-ea"/>
                <a:cs typeface="+mj-cs"/>
              </a:rPr>
              <a:t>art</a:t>
            </a:r>
            <a:r>
              <a:rPr lang="pt-BR" sz="2500" dirty="0" smtClean="0">
                <a:latin typeface="+mj-lt"/>
                <a:ea typeface="+mj-ea"/>
                <a:cs typeface="+mj-cs"/>
              </a:rPr>
              <a:t>. 5º - A.</a:t>
            </a: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768752" cy="2376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4000" dirty="0" smtClean="0">
                <a:latin typeface="Calibri" pitchFamily="34" charset="0"/>
              </a:rPr>
              <a:t>Tratamento diferenciado e favorecido/simplificado. ME e EPP. LC nº 147/14. Alterações na LC 8.666/93:</a:t>
            </a:r>
            <a:endParaRPr kumimoji="0" lang="pt-BR" sz="4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4077072"/>
            <a:ext cx="6476256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defRPr/>
            </a:pP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907704" y="2420888"/>
            <a:ext cx="6768752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000" dirty="0" smtClean="0">
                <a:latin typeface="Calibri" pitchFamily="34" charset="0"/>
              </a:rPr>
              <a:t>Tratamento diferenciado. ME e EPP. LC 123/06 e LC nº 147/14 (quadro do professor Ronny Charles):</a:t>
            </a:r>
            <a:endParaRPr kumimoji="0" lang="pt-BR" sz="3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979712" y="3861048"/>
          <a:ext cx="676875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050"/>
                <a:gridCol w="2078824"/>
                <a:gridCol w="3010878"/>
              </a:tblGrid>
              <a:tr h="866395">
                <a:tc rowSpan="3"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ME e EPP</a:t>
                      </a:r>
                    </a:p>
                    <a:p>
                      <a:r>
                        <a:rPr lang="pt-BR" dirty="0" smtClean="0"/>
                        <a:t>Tratamento</a:t>
                      </a:r>
                      <a:r>
                        <a:rPr lang="pt-BR" baseline="0" dirty="0" smtClean="0"/>
                        <a:t> Diferenciado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Benefícios</a:t>
                      </a:r>
                      <a:r>
                        <a:rPr lang="pt-BR" baseline="0" dirty="0" smtClean="0"/>
                        <a:t> nas licitações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pt-BR" dirty="0" smtClean="0"/>
                        <a:t>Regularidade</a:t>
                      </a:r>
                      <a:r>
                        <a:rPr lang="pt-BR" baseline="0" dirty="0" smtClean="0"/>
                        <a:t> fiscal postergada;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pt-BR" baseline="0" dirty="0" smtClean="0"/>
                        <a:t>Desempate ficto.</a:t>
                      </a:r>
                      <a:endParaRPr lang="pt-BR" dirty="0"/>
                    </a:p>
                  </a:txBody>
                  <a:tcPr/>
                </a:tc>
              </a:tr>
              <a:tr h="60647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Benefício</a:t>
                      </a:r>
                      <a:r>
                        <a:rPr lang="pt-BR" baseline="0" dirty="0" smtClean="0"/>
                        <a:t> creditício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-Cédula de Crédito Empresarial.</a:t>
                      </a:r>
                      <a:endParaRPr lang="pt-BR" dirty="0"/>
                    </a:p>
                  </a:txBody>
                  <a:tcPr/>
                </a:tc>
              </a:tr>
              <a:tr h="112631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Licitações diferenciadas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pt-BR" u="sng" baseline="0" dirty="0" smtClean="0"/>
                        <a:t>Licitações exclusivas, valor</a:t>
                      </a:r>
                      <a:r>
                        <a:rPr lang="pt-BR" baseline="0" dirty="0" smtClean="0"/>
                        <a:t>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pt-BR" baseline="0" dirty="0" smtClean="0"/>
                        <a:t>Subcontratação (obras e serviços);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pt-BR" u="sng" baseline="0" dirty="0" smtClean="0"/>
                        <a:t>Cota de 25%, bens divisíveis.</a:t>
                      </a:r>
                      <a:endParaRPr lang="pt-BR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4077072"/>
            <a:ext cx="6476256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defRPr/>
            </a:pP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907704" y="2420888"/>
            <a:ext cx="6768752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000" dirty="0" smtClean="0">
                <a:latin typeface="Calibri" pitchFamily="34" charset="0"/>
              </a:rPr>
              <a:t>Tratamento diferenciado. ME e EPP. LC 123/06 e LC nº 147/14. </a:t>
            </a:r>
            <a:r>
              <a:rPr lang="pt-BR" sz="3000" u="sng" dirty="0" smtClean="0">
                <a:latin typeface="Calibri" pitchFamily="34" charset="0"/>
              </a:rPr>
              <a:t>Não se pode utilizá-lo</a:t>
            </a:r>
            <a:r>
              <a:rPr lang="pt-BR" sz="3000" dirty="0" smtClean="0">
                <a:latin typeface="Calibri" pitchFamily="34" charset="0"/>
              </a:rPr>
              <a:t>:</a:t>
            </a:r>
            <a:endParaRPr kumimoji="0" lang="pt-BR" sz="3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1907704" y="4221088"/>
            <a:ext cx="6768752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3000" dirty="0" smtClean="0">
                <a:latin typeface="Calibri" pitchFamily="34" charset="0"/>
              </a:rPr>
              <a:t>Não houver no mínimo 3 fornecedores competitivos;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Não for vantajoso ou representar prejuízo;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3000" dirty="0" smtClean="0">
                <a:latin typeface="Calibri" pitchFamily="34" charset="0"/>
                <a:ea typeface="+mj-ea"/>
                <a:cs typeface="+mj-cs"/>
              </a:rPr>
              <a:t>Nas contratações diretas, exceto pelo valor.</a:t>
            </a:r>
            <a:endParaRPr kumimoji="0" lang="pt-BR" sz="3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4077072"/>
            <a:ext cx="6476256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defRPr/>
            </a:pP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907704" y="2420888"/>
            <a:ext cx="6768752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000" dirty="0" smtClean="0">
                <a:latin typeface="Calibri" pitchFamily="34" charset="0"/>
              </a:rPr>
              <a:t>Tratamento diferenciado. ME e EPP. LC 123/06 e LC nº 147/14.</a:t>
            </a:r>
            <a:r>
              <a:rPr lang="pt-BR" sz="3000" dirty="0" smtClean="0">
                <a:latin typeface="Calibri" pitchFamily="34" charset="0"/>
                <a:ea typeface="+mj-ea"/>
                <a:cs typeface="+mj-cs"/>
              </a:rPr>
              <a:t> O que mudou na Lei nº 8.666/93?</a:t>
            </a:r>
            <a:endParaRPr lang="pt-BR" sz="3000" dirty="0" smtClean="0">
              <a:latin typeface="Calibri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1979712" y="3933056"/>
            <a:ext cx="6768752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000" dirty="0" smtClean="0">
                <a:latin typeface="Calibri" pitchFamily="34" charset="0"/>
              </a:rPr>
              <a:t>Criou-se um microssistema de licitações voltado para as contratações das ME e EPP, com parâmetros especialíssimos.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827584" y="2708920"/>
            <a:ext cx="7772400" cy="1470025"/>
          </a:xfrm>
        </p:spPr>
        <p:txBody>
          <a:bodyPr/>
          <a:lstStyle/>
          <a:p>
            <a:r>
              <a:rPr lang="pt-BR" dirty="0" smtClean="0"/>
              <a:t>Perguntas/Dúvidas/Queixas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429000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A pretexto de regulamentar o inc. XXI do art. 37 da CR/88.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4400" dirty="0" smtClean="0"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- É a forma legal de buscar no mercado os interessados em contratar com a Administração Pública, atendendo aos princípios da igualdade, da impessoalidade e da eficiência, assim, restringindo a discricionariedade do administrador público.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Conceito: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429000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I</a:t>
            </a:r>
            <a:r>
              <a:rPr lang="pt-BR" sz="4400" u="sng" dirty="0" smtClean="0">
                <a:latin typeface="+mj-lt"/>
                <a:ea typeface="+mj-ea"/>
                <a:cs typeface="+mj-cs"/>
              </a:rPr>
              <a:t>sonomia/Competitividade*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4400" u="sng" dirty="0" err="1" smtClean="0">
                <a:latin typeface="+mj-lt"/>
                <a:ea typeface="+mj-ea"/>
                <a:cs typeface="+mj-cs"/>
              </a:rPr>
              <a:t>Vantajosidade</a:t>
            </a:r>
            <a:endParaRPr lang="pt-BR" sz="4400" u="sng" dirty="0" smtClean="0"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4400" u="sng" dirty="0" smtClean="0">
                <a:latin typeface="+mj-lt"/>
                <a:ea typeface="+mj-ea"/>
                <a:cs typeface="+mj-cs"/>
              </a:rPr>
              <a:t>Desenvolvimento Nacional </a:t>
            </a:r>
            <a:r>
              <a:rPr lang="pt-BR" sz="4400" dirty="0" smtClean="0">
                <a:latin typeface="+mj-lt"/>
                <a:ea typeface="+mj-ea"/>
                <a:cs typeface="+mj-cs"/>
              </a:rPr>
              <a:t>(Lei nº 12.349/10 – Política de fomento à inovação e à pesquisa científica – Autonomia tecnológica e desenvolvimento industrial do país)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Finalidades: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429000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 </a:t>
            </a:r>
            <a:r>
              <a:rPr lang="pt-BR" sz="5000" dirty="0" smtClean="0">
                <a:latin typeface="+mj-lt"/>
                <a:ea typeface="+mj-ea"/>
                <a:cs typeface="+mj-cs"/>
              </a:rPr>
              <a:t>Os reitores da Administração Pública (art. 37 da CR/88): </a:t>
            </a:r>
            <a:r>
              <a:rPr lang="pt-BR" sz="5000" dirty="0" smtClean="0"/>
              <a:t>legalidade, impessoalidade, moralidade, publicidade e eficiência</a:t>
            </a:r>
            <a:r>
              <a:rPr lang="pt-BR" sz="5000" dirty="0" smtClean="0">
                <a:latin typeface="+mj-lt"/>
                <a:ea typeface="+mj-ea"/>
                <a:cs typeface="+mj-cs"/>
              </a:rPr>
              <a:t>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5000" dirty="0" smtClean="0">
                <a:latin typeface="+mj-lt"/>
                <a:ea typeface="+mj-ea"/>
                <a:cs typeface="+mj-cs"/>
              </a:rPr>
              <a:t> Os seus próprios (genéricos): </a:t>
            </a:r>
            <a:r>
              <a:rPr lang="pt-BR" sz="5000" dirty="0" smtClean="0"/>
              <a:t>legalidade,  impessoalidade, igualdade*, moralidade, publicidade, probidade administrativa;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5000" dirty="0" smtClean="0">
                <a:latin typeface="+mj-lt"/>
                <a:ea typeface="+mj-ea"/>
                <a:cs typeface="+mj-cs"/>
              </a:rPr>
              <a:t> Os específicos: vinculação ao instrumento convocatório e julgamento objetivo.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Princípios: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429000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 Obras;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Serviços;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Compras;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Alienações;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Locações;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Concessões;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Permissões.</a:t>
            </a:r>
            <a:endParaRPr lang="pt-BR" sz="50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645024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 Lei nº 12.349/10: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Margem de preferência;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Margem adicional;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Licitação restrita;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Preferência para aquisição (art. 3º da Lei nº 8.248/91 – Bens e serviços de informática e automação);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RDC (Lei nº 12.462/11);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Tratamento diferenciado (LC 123/06 e LC 147/14).</a:t>
            </a:r>
            <a:endParaRPr lang="pt-BR" sz="50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Princípio da Igualdade/Isonomia. Exceções: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212976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9600" u="sng" dirty="0" smtClean="0">
                <a:latin typeface="+mj-lt"/>
                <a:ea typeface="+mj-ea"/>
                <a:cs typeface="+mj-cs"/>
              </a:rPr>
              <a:t>Administração direta</a:t>
            </a:r>
            <a:r>
              <a:rPr lang="pt-BR" sz="9600" dirty="0" smtClean="0">
                <a:latin typeface="+mj-lt"/>
                <a:ea typeface="+mj-ea"/>
                <a:cs typeface="+mj-cs"/>
              </a:rPr>
              <a:t>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9600" u="sng" dirty="0" smtClean="0">
                <a:latin typeface="+mj-lt"/>
                <a:ea typeface="+mj-ea"/>
                <a:cs typeface="+mj-cs"/>
              </a:rPr>
              <a:t>Administração indireta </a:t>
            </a:r>
            <a:r>
              <a:rPr lang="pt-BR" sz="9600" dirty="0" smtClean="0">
                <a:latin typeface="+mj-lt"/>
                <a:ea typeface="+mj-ea"/>
                <a:cs typeface="+mj-cs"/>
              </a:rPr>
              <a:t>- Autarquias (</a:t>
            </a:r>
            <a:r>
              <a:rPr lang="pt-BR" sz="9600" dirty="0" err="1" smtClean="0">
                <a:latin typeface="+mj-lt"/>
                <a:ea typeface="+mj-ea"/>
                <a:cs typeface="+mj-cs"/>
              </a:rPr>
              <a:t>ag</a:t>
            </a:r>
            <a:r>
              <a:rPr lang="pt-BR" sz="9600" dirty="0" smtClean="0">
                <a:latin typeface="+mj-lt"/>
                <a:ea typeface="+mj-ea"/>
                <a:cs typeface="+mj-cs"/>
              </a:rPr>
              <a:t>. Reguladoras e conselhos de fiscalização profissional) - Fundações Públicas – Emp. Pública – Soc. de Economia Mista – Consórcios Públicos;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9600" u="sng" dirty="0" smtClean="0">
                <a:latin typeface="+mj-lt"/>
                <a:ea typeface="+mj-ea"/>
                <a:cs typeface="+mj-cs"/>
              </a:rPr>
              <a:t>Fundos Especiais</a:t>
            </a:r>
            <a:r>
              <a:rPr lang="pt-BR" sz="9600" dirty="0" smtClean="0">
                <a:latin typeface="+mj-lt"/>
                <a:ea typeface="+mj-ea"/>
                <a:cs typeface="+mj-cs"/>
              </a:rPr>
              <a:t>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9600" u="sng" dirty="0" smtClean="0">
                <a:latin typeface="+mj-lt"/>
                <a:ea typeface="+mj-ea"/>
                <a:cs typeface="+mj-cs"/>
              </a:rPr>
              <a:t>Outras entidades controladas “indiretamente</a:t>
            </a:r>
            <a:r>
              <a:rPr lang="pt-BR" sz="9600" dirty="0" smtClean="0">
                <a:latin typeface="+mj-lt"/>
                <a:ea typeface="+mj-ea"/>
                <a:cs typeface="+mj-cs"/>
              </a:rPr>
              <a:t>”.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Dever de licitar: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3140968"/>
            <a:ext cx="6476256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3200" u="sng" dirty="0" smtClean="0">
                <a:latin typeface="+mj-lt"/>
                <a:ea typeface="+mj-ea"/>
                <a:cs typeface="+mj-cs"/>
              </a:rPr>
              <a:t>Licitações dispensáveis;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3200" u="sng" dirty="0" smtClean="0">
                <a:latin typeface="+mj-lt"/>
                <a:ea typeface="+mj-ea"/>
                <a:cs typeface="+mj-cs"/>
              </a:rPr>
              <a:t>Licitações dispensadas;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3200" u="sng" dirty="0" smtClean="0">
                <a:latin typeface="+mj-lt"/>
                <a:ea typeface="+mj-ea"/>
                <a:cs typeface="+mj-cs"/>
              </a:rPr>
              <a:t>Licitações inexigíveis.</a:t>
            </a:r>
            <a:endParaRPr lang="pt-BR" sz="32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624736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400" dirty="0" smtClean="0">
                <a:latin typeface="+mj-lt"/>
                <a:ea typeface="+mj-ea"/>
                <a:cs typeface="+mj-cs"/>
              </a:rPr>
              <a:t>Exceções. Contratações Diretas: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/>
          </a:bodyPr>
          <a:lstStyle/>
          <a:p>
            <a:r>
              <a:rPr lang="pt-BR" sz="8000" dirty="0" smtClean="0"/>
              <a:t>Licitação</a:t>
            </a:r>
            <a:endParaRPr lang="pt-BR" sz="8000" dirty="0"/>
          </a:p>
        </p:txBody>
      </p:sp>
      <p:pic>
        <p:nvPicPr>
          <p:cNvPr id="1026" name="Picture 2" descr="C:\Users\anselmo\Documents\logo tce e escola junt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7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 flipH="1">
            <a:off x="0" y="836712"/>
            <a:ext cx="288000" cy="6021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flipH="1">
            <a:off x="323528" y="836712"/>
            <a:ext cx="288032" cy="6021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907704" y="4509120"/>
            <a:ext cx="6476256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800" u="sng" dirty="0" smtClean="0">
                <a:latin typeface="+mj-lt"/>
                <a:ea typeface="+mj-ea"/>
                <a:cs typeface="+mj-cs"/>
              </a:rPr>
              <a:t>CR/88: </a:t>
            </a:r>
            <a:r>
              <a:rPr lang="pt-BR" sz="2800" u="sng" dirty="0" err="1" smtClean="0">
                <a:latin typeface="+mj-lt"/>
                <a:ea typeface="+mj-ea"/>
                <a:cs typeface="+mj-cs"/>
              </a:rPr>
              <a:t>arts</a:t>
            </a:r>
            <a:r>
              <a:rPr lang="pt-BR" sz="2800" u="sng" dirty="0" smtClean="0">
                <a:latin typeface="+mj-lt"/>
                <a:ea typeface="+mj-ea"/>
                <a:cs typeface="+mj-cs"/>
              </a:rPr>
              <a:t>. 146, III, d; 170, IX, 179;</a:t>
            </a:r>
          </a:p>
          <a:p>
            <a:pPr lvl="0" algn="just">
              <a:spcBef>
                <a:spcPct val="0"/>
              </a:spcBef>
              <a:buFontTx/>
              <a:buChar char="-"/>
              <a:defRPr/>
            </a:pPr>
            <a:r>
              <a:rPr lang="pt-BR" sz="2800" u="sng" dirty="0" smtClean="0">
                <a:latin typeface="+mj-lt"/>
                <a:ea typeface="+mj-ea"/>
                <a:cs typeface="+mj-cs"/>
              </a:rPr>
              <a:t>Duas ordens</a:t>
            </a:r>
            <a:r>
              <a:rPr lang="pt-BR" sz="2800" dirty="0" smtClean="0">
                <a:latin typeface="+mj-lt"/>
                <a:ea typeface="+mj-ea"/>
                <a:cs typeface="+mj-cs"/>
              </a:rPr>
              <a:t>: tributária e aquisições públicas.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63688" y="2204864"/>
            <a:ext cx="6768752" cy="2376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3300" dirty="0" smtClean="0"/>
              <a:t>Tratamento diferenciado e favorecido. Microempresas e empresas de pequeno porte, inclusive cooperativas (Lei nº 11.488/07, art. 34):</a:t>
            </a:r>
            <a:endParaRPr kumimoji="0" lang="pt-BR" sz="3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642</Words>
  <Application>Microsoft Office PowerPoint</Application>
  <PresentationFormat>Apresentação na tela (4:3)</PresentationFormat>
  <Paragraphs>104</Paragraphs>
  <Slides>16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Lei nº 8.666/93 e as diretrizes da LC nº 147/14.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Licitação</vt:lpstr>
      <vt:lpstr>Perguntas/Dúvidas/Queixas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nenhum</dc:creator>
  <cp:lastModifiedBy>nenhum</cp:lastModifiedBy>
  <cp:revision>36</cp:revision>
  <dcterms:created xsi:type="dcterms:W3CDTF">2015-03-12T01:59:28Z</dcterms:created>
  <dcterms:modified xsi:type="dcterms:W3CDTF">2015-10-17T23:41:27Z</dcterms:modified>
</cp:coreProperties>
</file>